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4" r:id="rId1"/>
  </p:sldMasterIdLst>
  <p:notesMasterIdLst>
    <p:notesMasterId r:id="rId22"/>
  </p:notesMasterIdLst>
  <p:sldIdLst>
    <p:sldId id="554" r:id="rId2"/>
    <p:sldId id="556" r:id="rId3"/>
    <p:sldId id="557" r:id="rId4"/>
    <p:sldId id="558" r:id="rId5"/>
    <p:sldId id="615" r:id="rId6"/>
    <p:sldId id="560" r:id="rId7"/>
    <p:sldId id="561" r:id="rId8"/>
    <p:sldId id="507" r:id="rId9"/>
    <p:sldId id="541" r:id="rId10"/>
    <p:sldId id="542" r:id="rId11"/>
    <p:sldId id="544" r:id="rId12"/>
    <p:sldId id="545" r:id="rId13"/>
    <p:sldId id="508" r:id="rId14"/>
    <p:sldId id="546" r:id="rId15"/>
    <p:sldId id="521" r:id="rId16"/>
    <p:sldId id="547" r:id="rId17"/>
    <p:sldId id="532" r:id="rId18"/>
    <p:sldId id="648" r:id="rId19"/>
    <p:sldId id="623" r:id="rId20"/>
    <p:sldId id="614" r:id="rId2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145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800D09E-0D59-41AD-8A33-DE608F6EB719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DA5F89C-28BB-4F68-8F14-A18A4BFBBA14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5253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87884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95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988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83558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7990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1995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19197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4168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0F4E6-D549-4BBC-A7A6-EE9D0D70925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47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0274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1399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0379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3170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774412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6699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9083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5161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7AF4C-8AC1-4EE1-8E89-B1BC80BD757C}" type="datetimeFigureOut">
              <a:rPr lang="fa-IR" smtClean="0"/>
              <a:pPr/>
              <a:t>08/03/1439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6FC986B-A318-4501-9B35-F3C2C7588A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057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95536" y="1916833"/>
            <a:ext cx="7488832" cy="2376264"/>
          </a:xfrm>
        </p:spPr>
        <p:txBody>
          <a:bodyPr>
            <a:normAutofit/>
          </a:bodyPr>
          <a:lstStyle/>
          <a:p>
            <a:pPr marL="0" indent="0" algn="justLow">
              <a:lnSpc>
                <a:spcPct val="150000"/>
              </a:lnSpc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طرح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درس </a:t>
            </a:r>
            <a:r>
              <a:rPr lang="fa-IR" sz="2800" dirty="0">
                <a:latin typeface="2  Nazanin" pitchFamily="2" charset="-78"/>
                <a:cs typeface="B Nazanin" panose="00000400000000000000" pitchFamily="2" charset="-78"/>
              </a:rPr>
              <a:t>عبارت است </a:t>
            </a:r>
            <a:r>
              <a:rPr lang="fa-IR" sz="2800" dirty="0">
                <a:cs typeface="B Nazanin" panose="00000400000000000000" pitchFamily="2" charset="-78"/>
              </a:rPr>
              <a:t>از تنظیم یک برنامه مدون آموزشی است توسط آموزش دهنده برای آموزش گیرندگان به منظور انتقال دانش، ایجاد نگرش، کسب مهارت (در حیطه های سه گانه یادگیری)</a:t>
            </a:r>
          </a:p>
          <a:p>
            <a:pPr algn="justLow">
              <a:lnSpc>
                <a:spcPct val="150000"/>
              </a:lnSpc>
            </a:pPr>
            <a:endParaRPr lang="fa-IR" sz="28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65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571612"/>
            <a:ext cx="7239000" cy="4884124"/>
          </a:xfrm>
        </p:spPr>
        <p:txBody>
          <a:bodyPr>
            <a:normAutofit/>
          </a:bodyPr>
          <a:lstStyle/>
          <a:p>
            <a:pPr algn="justLow" eaLnBrk="1" hangingPunct="1">
              <a:lnSpc>
                <a:spcPct val="150000"/>
              </a:lnSpc>
              <a:defRPr/>
            </a:pPr>
            <a:r>
              <a:rPr lang="fa-IR" sz="2800" dirty="0" smtClean="0">
                <a:cs typeface="B Nazanin" panose="00000400000000000000" pitchFamily="2" charset="-78"/>
              </a:rPr>
              <a:t>حیطه عاطفی مربوط به اهدافی می شود که محتوی مربوط به آنها جنبه ایجاد و یا تغییر نگرش، طرز فکر و بطور کلی ارزشها را دارد نظیر دروس مربوط به بینش دینی، اخلاق و ...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 eaLnBrk="1" hangingPunct="1">
              <a:lnSpc>
                <a:spcPct val="210000"/>
              </a:lnSpc>
              <a:defRPr/>
            </a:pPr>
            <a:r>
              <a:rPr lang="fa-IR" sz="3200" dirty="0" smtClean="0">
                <a:cs typeface="B Nazanin" panose="00000400000000000000" pitchFamily="2" charset="-78"/>
              </a:rPr>
              <a:t>محتواهای مربوط به حیطه روانی - حرکتی اختصاص به آموزش مهارتها را پیدا می کند. </a:t>
            </a:r>
            <a:endParaRPr lang="en-US" sz="3200" dirty="0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5" descr="bloo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82" y="-142900"/>
            <a:ext cx="7272338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0034" y="5357834"/>
            <a:ext cx="7239000" cy="1143000"/>
          </a:xfrm>
        </p:spPr>
        <p:txBody>
          <a:bodyPr/>
          <a:lstStyle/>
          <a:p>
            <a:pPr algn="ctr"/>
            <a:r>
              <a:rPr lang="fa-IR" dirty="0" smtClean="0">
                <a:cs typeface="B Kourosh" pitchFamily="2" charset="-78"/>
              </a:rPr>
              <a:t>ارتباط سه حيطه با يكديگر</a:t>
            </a:r>
            <a:endParaRPr lang="fa-IR" dirty="0">
              <a:cs typeface="B Kourosh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500042"/>
            <a:ext cx="7543800" cy="8207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a-IR" sz="5400" dirty="0" smtClean="0">
                <a:cs typeface="B Koodak" pitchFamily="2" charset="-78"/>
              </a:rPr>
              <a:t>سطوح حیطه شناختی</a:t>
            </a:r>
            <a:endParaRPr lang="en-US" sz="5400" dirty="0" smtClean="0">
              <a:cs typeface="B Koodak" pitchFamily="2" charset="-78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16113"/>
            <a:ext cx="5005398" cy="3960812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Knowledge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Comprehension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Application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Analysis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Synthesis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Evaluation and Judgment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endParaRPr lang="en-US" sz="2800" dirty="0" smtClean="0">
              <a:cs typeface="B Koodak" pitchFamily="2" charset="-78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5232434" y="1761536"/>
            <a:ext cx="2482838" cy="416779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دانش 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ادراک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کاربرد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تجزیه و تحلیل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ترکیب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ارزشیابی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Bad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28596" y="1371600"/>
            <a:ext cx="7358114" cy="4271978"/>
            <a:chOff x="381000" y="1371600"/>
            <a:chExt cx="8243887" cy="4271216"/>
          </a:xfrm>
        </p:grpSpPr>
        <p:sp>
          <p:nvSpPr>
            <p:cNvPr id="35842" name="Line 3"/>
            <p:cNvSpPr>
              <a:spLocks noChangeShapeType="1"/>
            </p:cNvSpPr>
            <p:nvPr/>
          </p:nvSpPr>
          <p:spPr bwMode="auto">
            <a:xfrm flipH="1">
              <a:off x="7456487" y="1919190"/>
              <a:ext cx="1168400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3" name="Line 4"/>
            <p:cNvSpPr>
              <a:spLocks noChangeShapeType="1"/>
            </p:cNvSpPr>
            <p:nvPr/>
          </p:nvSpPr>
          <p:spPr bwMode="auto">
            <a:xfrm flipH="1">
              <a:off x="6291262" y="2541380"/>
              <a:ext cx="1166812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4" name="Line 5"/>
            <p:cNvSpPr>
              <a:spLocks noChangeShapeType="1"/>
            </p:cNvSpPr>
            <p:nvPr/>
          </p:nvSpPr>
          <p:spPr bwMode="auto">
            <a:xfrm flipH="1">
              <a:off x="1779588" y="4406359"/>
              <a:ext cx="1168400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5" name="Line 6"/>
            <p:cNvSpPr>
              <a:spLocks noChangeShapeType="1"/>
            </p:cNvSpPr>
            <p:nvPr/>
          </p:nvSpPr>
          <p:spPr bwMode="auto">
            <a:xfrm flipH="1">
              <a:off x="2946400" y="3785758"/>
              <a:ext cx="1166813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6" name="Line 7"/>
            <p:cNvSpPr>
              <a:spLocks noChangeShapeType="1"/>
            </p:cNvSpPr>
            <p:nvPr/>
          </p:nvSpPr>
          <p:spPr bwMode="auto">
            <a:xfrm flipH="1">
              <a:off x="5122862" y="3163569"/>
              <a:ext cx="1168400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7" name="Line 8"/>
            <p:cNvSpPr>
              <a:spLocks noChangeShapeType="1"/>
            </p:cNvSpPr>
            <p:nvPr/>
          </p:nvSpPr>
          <p:spPr bwMode="auto">
            <a:xfrm flipH="1">
              <a:off x="7467599" y="1904905"/>
              <a:ext cx="0" cy="622189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8" name="Line 9"/>
            <p:cNvSpPr>
              <a:spLocks noChangeShapeType="1"/>
            </p:cNvSpPr>
            <p:nvPr/>
          </p:nvSpPr>
          <p:spPr bwMode="auto">
            <a:xfrm flipH="1">
              <a:off x="6248399" y="2514396"/>
              <a:ext cx="0" cy="622189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49" name="Line 10"/>
            <p:cNvSpPr>
              <a:spLocks noChangeShapeType="1"/>
            </p:cNvSpPr>
            <p:nvPr/>
          </p:nvSpPr>
          <p:spPr bwMode="auto">
            <a:xfrm flipH="1">
              <a:off x="4114800" y="3200074"/>
              <a:ext cx="0" cy="622189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50" name="Line 11"/>
            <p:cNvSpPr>
              <a:spLocks noChangeShapeType="1"/>
            </p:cNvSpPr>
            <p:nvPr/>
          </p:nvSpPr>
          <p:spPr bwMode="auto">
            <a:xfrm flipH="1">
              <a:off x="2971800" y="3809566"/>
              <a:ext cx="0" cy="622189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51" name="Line 12"/>
            <p:cNvSpPr>
              <a:spLocks noChangeShapeType="1"/>
            </p:cNvSpPr>
            <p:nvPr/>
          </p:nvSpPr>
          <p:spPr bwMode="auto">
            <a:xfrm flipH="1">
              <a:off x="1752600" y="4419057"/>
              <a:ext cx="0" cy="622189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5852" name="Line 13"/>
            <p:cNvSpPr>
              <a:spLocks noChangeShapeType="1"/>
            </p:cNvSpPr>
            <p:nvPr/>
          </p:nvSpPr>
          <p:spPr bwMode="auto">
            <a:xfrm flipH="1">
              <a:off x="381000" y="5028548"/>
              <a:ext cx="1398588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638" name="Text Box 14"/>
            <p:cNvSpPr txBox="1">
              <a:spLocks noChangeArrowheads="1"/>
            </p:cNvSpPr>
            <p:nvPr/>
          </p:nvSpPr>
          <p:spPr bwMode="auto">
            <a:xfrm>
              <a:off x="7180262" y="1371600"/>
              <a:ext cx="1444625" cy="52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w="lg" len="lg"/>
            </a:ln>
            <a:effectLst/>
          </p:spPr>
          <p:txBody>
            <a:bodyPr>
              <a:spAutoFit/>
            </a:bodyPr>
            <a:lstStyle/>
            <a:p>
              <a:pPr rtl="0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a-IR" sz="2800" b="1" dirty="0">
                  <a:solidFill>
                    <a:srgbClr val="0099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2  Homa" pitchFamily="2" charset="-78"/>
                </a:rPr>
                <a:t>قضاوت</a:t>
              </a:r>
              <a:endParaRPr lang="en-US" sz="28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2  Homa" pitchFamily="2" charset="-78"/>
              </a:endParaRPr>
            </a:p>
          </p:txBody>
        </p:sp>
        <p:sp>
          <p:nvSpPr>
            <p:cNvPr id="26639" name="Text Box 15"/>
            <p:cNvSpPr txBox="1">
              <a:spLocks noChangeArrowheads="1"/>
            </p:cNvSpPr>
            <p:nvPr/>
          </p:nvSpPr>
          <p:spPr bwMode="auto">
            <a:xfrm>
              <a:off x="5816599" y="1989028"/>
              <a:ext cx="1400175" cy="52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w="lg" len="lg"/>
            </a:ln>
            <a:effectLst/>
          </p:spPr>
          <p:txBody>
            <a:bodyPr>
              <a:spAutoFit/>
            </a:bodyPr>
            <a:lstStyle/>
            <a:p>
              <a:pPr rtl="0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a-IR" sz="2800" b="1" dirty="0">
                  <a:solidFill>
                    <a:srgbClr val="0099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2  Homa" pitchFamily="2" charset="-78"/>
                </a:rPr>
                <a:t>ترکيب</a:t>
              </a:r>
              <a:endParaRPr lang="en-US" sz="28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2  Homa" pitchFamily="2" charset="-78"/>
              </a:endParaRPr>
            </a:p>
          </p:txBody>
        </p:sp>
        <p:sp>
          <p:nvSpPr>
            <p:cNvPr id="26640" name="Text Box 16"/>
            <p:cNvSpPr txBox="1">
              <a:spLocks noChangeArrowheads="1"/>
            </p:cNvSpPr>
            <p:nvPr/>
          </p:nvSpPr>
          <p:spPr bwMode="auto">
            <a:xfrm>
              <a:off x="4267200" y="2214404"/>
              <a:ext cx="1908175" cy="52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w="lg" len="lg"/>
            </a:ln>
            <a:effectLst/>
          </p:spPr>
          <p:txBody>
            <a:bodyPr>
              <a:spAutoFit/>
            </a:bodyPr>
            <a:lstStyle/>
            <a:p>
              <a:pPr algn="l" rtl="0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a-IR" sz="2800" b="1" dirty="0">
                  <a:solidFill>
                    <a:srgbClr val="0099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2  Homa" pitchFamily="2" charset="-78"/>
                </a:rPr>
                <a:t>تجزيه و تحليل</a:t>
              </a:r>
              <a:endParaRPr lang="en-US" sz="28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2  Homa" pitchFamily="2" charset="-78"/>
              </a:endParaRPr>
            </a:p>
          </p:txBody>
        </p:sp>
        <p:sp>
          <p:nvSpPr>
            <p:cNvPr id="26641" name="Text Box 17"/>
            <p:cNvSpPr txBox="1">
              <a:spLocks noChangeArrowheads="1"/>
            </p:cNvSpPr>
            <p:nvPr/>
          </p:nvSpPr>
          <p:spPr bwMode="auto">
            <a:xfrm>
              <a:off x="2730500" y="3222295"/>
              <a:ext cx="1173163" cy="52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w="lg" len="lg"/>
            </a:ln>
            <a:effectLst/>
          </p:spPr>
          <p:txBody>
            <a:bodyPr>
              <a:spAutoFit/>
            </a:bodyPr>
            <a:lstStyle/>
            <a:p>
              <a:pPr algn="l" rtl="0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a-IR" sz="2800" b="1" dirty="0">
                  <a:solidFill>
                    <a:srgbClr val="0099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2  Homa" pitchFamily="2" charset="-78"/>
                </a:rPr>
                <a:t>کاربرد</a:t>
              </a:r>
              <a:endParaRPr lang="en-US" sz="28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2  Homa" pitchFamily="2" charset="-78"/>
              </a:endParaRPr>
            </a:p>
          </p:txBody>
        </p:sp>
        <p:sp>
          <p:nvSpPr>
            <p:cNvPr id="26642" name="Text Box 18"/>
            <p:cNvSpPr txBox="1">
              <a:spLocks noChangeArrowheads="1"/>
            </p:cNvSpPr>
            <p:nvPr/>
          </p:nvSpPr>
          <p:spPr bwMode="auto">
            <a:xfrm>
              <a:off x="1187450" y="3839723"/>
              <a:ext cx="1619250" cy="52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w="lg" len="lg"/>
            </a:ln>
            <a:effectLst/>
          </p:spPr>
          <p:txBody>
            <a:bodyPr>
              <a:spAutoFit/>
            </a:bodyPr>
            <a:lstStyle/>
            <a:p>
              <a:pPr rtl="0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a-IR" sz="2800" b="1" dirty="0">
                  <a:solidFill>
                    <a:srgbClr val="0099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2  Homa" pitchFamily="2" charset="-78"/>
                </a:rPr>
                <a:t>فهميدن</a:t>
              </a:r>
              <a:endParaRPr lang="en-US" sz="28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2  Homa" pitchFamily="2" charset="-78"/>
              </a:endParaRPr>
            </a:p>
          </p:txBody>
        </p:sp>
        <p:sp>
          <p:nvSpPr>
            <p:cNvPr id="26643" name="Text Box 19"/>
            <p:cNvSpPr txBox="1">
              <a:spLocks noChangeArrowheads="1"/>
            </p:cNvSpPr>
            <p:nvPr/>
          </p:nvSpPr>
          <p:spPr bwMode="auto">
            <a:xfrm>
              <a:off x="415925" y="4534924"/>
              <a:ext cx="1244600" cy="5237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w="lg" len="lg"/>
            </a:ln>
            <a:effectLst/>
          </p:spPr>
          <p:txBody>
            <a:bodyPr>
              <a:spAutoFit/>
            </a:bodyPr>
            <a:lstStyle/>
            <a:p>
              <a:pPr rtl="0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a-IR" sz="2800" b="1" dirty="0">
                  <a:solidFill>
                    <a:srgbClr val="0099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cs typeface="2  Homa" pitchFamily="2" charset="-78"/>
                </a:rPr>
                <a:t>دانش</a:t>
              </a:r>
              <a:endParaRPr lang="en-US" sz="2800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2  Homa" pitchFamily="2" charset="-78"/>
              </a:endParaRPr>
            </a:p>
          </p:txBody>
        </p:sp>
        <p:sp>
          <p:nvSpPr>
            <p:cNvPr id="35860" name="Line 21"/>
            <p:cNvSpPr>
              <a:spLocks noChangeShapeType="1"/>
            </p:cNvSpPr>
            <p:nvPr/>
          </p:nvSpPr>
          <p:spPr bwMode="auto">
            <a:xfrm flipV="1">
              <a:off x="1309694" y="2785807"/>
              <a:ext cx="6786609" cy="2857009"/>
            </a:xfrm>
            <a:prstGeom prst="line">
              <a:avLst/>
            </a:prstGeom>
            <a:ln>
              <a:headEnd/>
              <a:tailEnd type="stealth" w="lg" len="lg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Line 7"/>
            <p:cNvSpPr>
              <a:spLocks noChangeShapeType="1"/>
            </p:cNvSpPr>
            <p:nvPr/>
          </p:nvSpPr>
          <p:spPr bwMode="auto">
            <a:xfrm flipH="1">
              <a:off x="4106863" y="3163569"/>
              <a:ext cx="1168400" cy="0"/>
            </a:xfrm>
            <a:prstGeom prst="line">
              <a:avLst/>
            </a:prstGeom>
            <a:ln>
              <a:headEnd/>
              <a:tailEnd w="lg" len="lg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 algn="l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3143240" y="642918"/>
            <a:ext cx="4338646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a-IR" sz="5400" dirty="0" smtClean="0">
                <a:cs typeface="B Koodak" pitchFamily="2" charset="-78"/>
              </a:rPr>
              <a:t>سطوح حیطه عاطفی</a:t>
            </a:r>
            <a:endParaRPr lang="en-US" sz="5400" dirty="0" smtClean="0">
              <a:cs typeface="B Koodak" pitchFamily="2" charset="-78"/>
            </a:endParaRP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57176" y="2791988"/>
            <a:ext cx="8229600" cy="3686188"/>
          </a:xfrm>
          <a:ln>
            <a:noFill/>
          </a:ln>
        </p:spPr>
        <p:txBody>
          <a:bodyPr>
            <a:normAutofit/>
          </a:bodyPr>
          <a:lstStyle/>
          <a:p>
            <a:pPr algn="l" rtl="0" eaLnBrk="1" hangingPunct="1">
              <a:lnSpc>
                <a:spcPct val="150000"/>
              </a:lnSpc>
              <a:defRPr/>
            </a:pPr>
            <a:r>
              <a:rPr lang="en-US" sz="2400" dirty="0" smtClean="0"/>
              <a:t>Receiving</a:t>
            </a:r>
          </a:p>
          <a:p>
            <a:pPr algn="l" rtl="0" eaLnBrk="1" hangingPunct="1">
              <a:lnSpc>
                <a:spcPct val="150000"/>
              </a:lnSpc>
              <a:defRPr/>
            </a:pPr>
            <a:r>
              <a:rPr lang="en-US" sz="2400" dirty="0" smtClean="0"/>
              <a:t>Responding</a:t>
            </a:r>
          </a:p>
          <a:p>
            <a:pPr algn="l" rtl="0" eaLnBrk="1" hangingPunct="1">
              <a:lnSpc>
                <a:spcPct val="150000"/>
              </a:lnSpc>
              <a:defRPr/>
            </a:pPr>
            <a:r>
              <a:rPr lang="en-US" sz="2400" dirty="0" smtClean="0"/>
              <a:t>Valuing</a:t>
            </a:r>
          </a:p>
          <a:p>
            <a:pPr algn="l" rtl="0">
              <a:lnSpc>
                <a:spcPct val="150000"/>
              </a:lnSpc>
              <a:defRPr/>
            </a:pPr>
            <a:r>
              <a:rPr lang="en-US" sz="2400" dirty="0" smtClean="0"/>
              <a:t> Organizing </a:t>
            </a:r>
            <a:r>
              <a:rPr lang="en-US" sz="2400" dirty="0" smtClean="0">
                <a:latin typeface="Arial"/>
              </a:rPr>
              <a:t>“</a:t>
            </a:r>
            <a:r>
              <a:rPr lang="en-US" sz="2400" dirty="0" smtClean="0"/>
              <a:t>of values</a:t>
            </a:r>
            <a:r>
              <a:rPr lang="en-US" sz="2400" dirty="0" smtClean="0">
                <a:latin typeface="Arial"/>
              </a:rPr>
              <a:t>”</a:t>
            </a:r>
            <a:endParaRPr lang="en-US" sz="2400" dirty="0" smtClean="0"/>
          </a:p>
          <a:p>
            <a:pPr algn="l" rtl="0" eaLnBrk="1" hangingPunct="1">
              <a:lnSpc>
                <a:spcPct val="150000"/>
              </a:lnSpc>
              <a:defRPr/>
            </a:pPr>
            <a:r>
              <a:rPr lang="en-US" sz="2400" dirty="0" smtClean="0"/>
              <a:t>Characterization  </a:t>
            </a:r>
            <a:r>
              <a:rPr lang="en-US" sz="2400" dirty="0" smtClean="0">
                <a:latin typeface="Arial"/>
              </a:rPr>
              <a:t>“</a:t>
            </a:r>
            <a:r>
              <a:rPr lang="en-US" sz="2400" dirty="0" smtClean="0"/>
              <a:t>by a value or value complex</a:t>
            </a:r>
            <a:r>
              <a:rPr lang="en-US" sz="2400" dirty="0" smtClean="0">
                <a:latin typeface="Arial"/>
              </a:rPr>
              <a:t>”</a:t>
            </a:r>
            <a:r>
              <a:rPr lang="en-US" sz="2400" dirty="0" smtClean="0"/>
              <a:t> 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5004048" y="2331922"/>
            <a:ext cx="4071966" cy="414625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مواجه با موضوع (دريافت كردن)</a:t>
            </a:r>
            <a:b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پاسخ</a:t>
            </a:r>
            <a:r>
              <a:rPr kumimoji="0" lang="fa-IR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 دادن</a:t>
            </a: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/>
            </a:r>
            <a:b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ارزش قائل</a:t>
            </a:r>
            <a:r>
              <a:rPr kumimoji="0" lang="fa-IR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 شدن</a:t>
            </a: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/>
            </a:r>
            <a:b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سازمان دادن ارزشها</a:t>
            </a:r>
            <a:b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تبلور شخصيت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Bad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178" name="Group 114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428121791"/>
              </p:ext>
            </p:extLst>
          </p:nvPr>
        </p:nvGraphicFramePr>
        <p:xfrm>
          <a:off x="1043608" y="499531"/>
          <a:ext cx="7856592" cy="5071555"/>
        </p:xfrm>
        <a:graphic>
          <a:graphicData uri="http://schemas.openxmlformats.org/drawingml/2006/table">
            <a:tbl>
              <a:tblPr/>
              <a:tblGrid>
                <a:gridCol w="1571621"/>
                <a:gridCol w="1571622"/>
                <a:gridCol w="1570106"/>
                <a:gridCol w="1571621"/>
                <a:gridCol w="1571622"/>
              </a:tblGrid>
              <a:tr h="1041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تبلور ارزشهای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سازمان یافته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در شخصیت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پاسخ دادن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دریافت و توجه کردن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3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سازماندهی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ارزشها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سازماندهی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ارزشها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ارزشگذاری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ارزشگذاری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ارزشگذاری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5513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پاسخ دادن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پاسخ دادن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a-IR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پاسخ دادن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69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دریافت و توجه کردن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دریافت و توجه کردن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دریافت و توجه کردن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fa-IR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B Nazanin" pitchFamily="2" charset="-78"/>
                        </a:rPr>
                        <a:t>دریافت و توجه کردن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B Nazanin" pitchFamily="2" charset="-7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6180" name="Line 116"/>
          <p:cNvSpPr>
            <a:spLocks noChangeShapeType="1"/>
          </p:cNvSpPr>
          <p:nvPr/>
        </p:nvSpPr>
        <p:spPr bwMode="auto">
          <a:xfrm flipV="1">
            <a:off x="971600" y="260648"/>
            <a:ext cx="0" cy="5284650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6181" name="Line 117"/>
          <p:cNvSpPr>
            <a:spLocks noChangeShapeType="1"/>
          </p:cNvSpPr>
          <p:nvPr/>
        </p:nvSpPr>
        <p:spPr bwMode="auto">
          <a:xfrm flipH="1" flipV="1">
            <a:off x="2843808" y="620688"/>
            <a:ext cx="6072230" cy="3714776"/>
          </a:xfrm>
          <a:prstGeom prst="line">
            <a:avLst/>
          </a:prstGeom>
          <a:noFill/>
          <a:ln w="76200">
            <a:solidFill>
              <a:srgbClr val="33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6182" name="Text Box 118"/>
          <p:cNvSpPr txBox="1">
            <a:spLocks noChangeArrowheads="1"/>
          </p:cNvSpPr>
          <p:nvPr/>
        </p:nvSpPr>
        <p:spPr bwMode="auto">
          <a:xfrm>
            <a:off x="428596" y="6000768"/>
            <a:ext cx="7848600" cy="40011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a-IR" sz="2000" dirty="0">
                <a:solidFill>
                  <a:srgbClr val="FF0000"/>
                </a:solidFill>
                <a:cs typeface="B Titr" panose="00000700000000000000" pitchFamily="2" charset="-78"/>
              </a:rPr>
              <a:t>نمودار سطوح مختلف هدفهای آموزشی در حیطه عاطفی</a:t>
            </a:r>
            <a:endParaRPr lang="en-US" sz="2000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1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1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6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6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18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58296" y="476672"/>
            <a:ext cx="5399852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fa-IR" sz="5400" dirty="0" smtClean="0">
                <a:cs typeface="B Koodak" pitchFamily="2" charset="-78"/>
              </a:rPr>
              <a:t>سطوح حیطه روانی حرکتی</a:t>
            </a:r>
            <a:endParaRPr lang="en-US" sz="5400" dirty="0" smtClean="0">
              <a:cs typeface="B Koodak" pitchFamily="2" charset="-78"/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2318754"/>
            <a:ext cx="8229600" cy="4525963"/>
          </a:xfrm>
        </p:spPr>
        <p:txBody>
          <a:bodyPr/>
          <a:lstStyle/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Readiness and imitation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Independent performance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Acceleration and Accuracy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Coordination of Action</a:t>
            </a:r>
          </a:p>
          <a:p>
            <a:pPr algn="justLow" rtl="0" eaLnBrk="1" hangingPunct="1">
              <a:lnSpc>
                <a:spcPct val="150000"/>
              </a:lnSpc>
              <a:defRPr/>
            </a:pPr>
            <a:r>
              <a:rPr lang="en-US" sz="2800" dirty="0" smtClean="0">
                <a:cs typeface="B Koodak" pitchFamily="2" charset="-78"/>
              </a:rPr>
              <a:t>Normality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5375310" y="2071678"/>
            <a:ext cx="2482838" cy="416779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آمادگي و تقليد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اجراي مستقل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سرعت و دقت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هماهنگي حركات</a:t>
            </a:r>
            <a:b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</a:br>
            <a:r>
              <a:rPr kumimoji="0" lang="fa-I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Badr" pitchFamily="2" charset="-78"/>
              </a:rPr>
              <a:t>عادي شدن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Badr" pitchFamily="2" charset="-78"/>
            </a:endParaRPr>
          </a:p>
        </p:txBody>
      </p:sp>
      <p:pic>
        <p:nvPicPr>
          <p:cNvPr id="7170" name="Picture 2" descr="C:\Users\norim1\Pictures\495558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41" y="260648"/>
            <a:ext cx="1530095" cy="153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2676"/>
              </p:ext>
            </p:extLst>
          </p:nvPr>
        </p:nvGraphicFramePr>
        <p:xfrm>
          <a:off x="1475656" y="1196752"/>
          <a:ext cx="6928370" cy="5067300"/>
        </p:xfrm>
        <a:graphic>
          <a:graphicData uri="http://schemas.openxmlformats.org/drawingml/2006/table">
            <a:tbl>
              <a:tblPr rtl="1"/>
              <a:tblGrid>
                <a:gridCol w="2005532"/>
                <a:gridCol w="2462213"/>
                <a:gridCol w="2460625"/>
              </a:tblGrid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افعال صریح در حیطه شناختی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افعال صریح در حیطه عاطفی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افعال صریح در حیطه روانی - حرکتی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تعریف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قبول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با مهارت به کار گرفتن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فهرست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تأیید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درست اجرا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نام بردن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همکاری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درست آزمایش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توضیح دادن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علاقمند شدن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بازسازی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تشخیص دادن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هم عقیده شدن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جابه جا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طبقه بندی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تحریک شدن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محکم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تجزیه و تحلیل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آرزو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عوض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تشخیص دادن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با علاقه انجام دادن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و غیره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 ...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قضاوت کردن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تعهد داشتن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407988"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و غیره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 ....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6675" marR="0" lvl="0" indent="0" algn="ctr" defTabSz="914400" rtl="1" eaLnBrk="1" fontAlgn="base" latinLnBrk="0" hangingPunct="1">
                        <a:lnSpc>
                          <a:spcPct val="150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و غیره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B Nazanin" pitchFamily="2" charset="-78"/>
                        </a:rPr>
                        <a:t> ....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B Nazanin" pitchFamily="2" charset="-78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32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2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1331640" y="2132856"/>
            <a:ext cx="728667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fa-IR" sz="2800" dirty="0" smtClean="0">
                <a:latin typeface="Constantia" pitchFamily="18" charset="0"/>
                <a:ea typeface="Majalla UI"/>
                <a:cs typeface="B Nazanin" panose="00000400000000000000" pitchFamily="2" charset="-78"/>
              </a:rPr>
              <a:t>1- </a:t>
            </a: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شناختی: سخنرانی، بحث، پرسش و پاسخ، </a:t>
            </a:r>
            <a:r>
              <a:rPr lang="fa-IR" sz="2800" dirty="0" smtClean="0">
                <a:latin typeface="Constantia" pitchFamily="18" charset="0"/>
                <a:ea typeface="Majalla UI"/>
                <a:cs typeface="B Nazanin" panose="00000400000000000000" pitchFamily="2" charset="-78"/>
              </a:rPr>
              <a:t>بارش افکار </a:t>
            </a: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و سمینار.</a:t>
            </a:r>
          </a:p>
          <a:p>
            <a:pPr algn="justLow" rtl="1">
              <a:lnSpc>
                <a:spcPct val="150000"/>
              </a:lnSpc>
            </a:pP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2-عاطفی یا نگرشی: بحث گروهی، ایفای نقش، </a:t>
            </a:r>
            <a:r>
              <a:rPr lang="fa-IR" sz="2800" dirty="0" smtClean="0">
                <a:latin typeface="Constantia" pitchFamily="18" charset="0"/>
                <a:ea typeface="Majalla UI"/>
                <a:cs typeface="B Nazanin" panose="00000400000000000000" pitchFamily="2" charset="-78"/>
              </a:rPr>
              <a:t>بازدید</a:t>
            </a: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.</a:t>
            </a:r>
          </a:p>
          <a:p>
            <a:pPr algn="justLow">
              <a:lnSpc>
                <a:spcPct val="150000"/>
              </a:lnSpc>
            </a:pP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3- رفتاری: کارگاه آموزشی، </a:t>
            </a:r>
            <a:r>
              <a:rPr lang="fa-IR" sz="2800" dirty="0" smtClean="0">
                <a:latin typeface="Constantia" pitchFamily="18" charset="0"/>
                <a:ea typeface="Majalla UI"/>
                <a:cs typeface="B Nazanin" panose="00000400000000000000" pitchFamily="2" charset="-78"/>
              </a:rPr>
              <a:t>بازدید از صحنه های واقعی، ایفای نقش، </a:t>
            </a: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نمایش علمی، </a:t>
            </a:r>
            <a:r>
              <a:rPr lang="fa-IR" sz="2800" dirty="0" smtClean="0">
                <a:latin typeface="Constantia" pitchFamily="18" charset="0"/>
                <a:ea typeface="Majalla UI"/>
                <a:cs typeface="B Nazanin" panose="00000400000000000000" pitchFamily="2" charset="-78"/>
              </a:rPr>
              <a:t>کاراموزی، چهره به چهره </a:t>
            </a:r>
            <a:r>
              <a:rPr lang="fa-IR" sz="2800" dirty="0">
                <a:latin typeface="Constantia" pitchFamily="18" charset="0"/>
                <a:ea typeface="Majalla UI"/>
                <a:cs typeface="B Nazanin" panose="00000400000000000000" pitchFamily="2" charset="-78"/>
              </a:rPr>
              <a:t>و...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80920" cy="151216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a-IR" sz="4000" dirty="0" smtClean="0">
                <a:cs typeface="B Titr" panose="00000700000000000000" pitchFamily="2" charset="-78"/>
              </a:rPr>
              <a:t>طبقه بندي روشهاي آموزشي </a:t>
            </a:r>
            <a:br>
              <a:rPr lang="fa-IR" sz="4000" dirty="0" smtClean="0">
                <a:cs typeface="B Titr" panose="00000700000000000000" pitchFamily="2" charset="-78"/>
              </a:rPr>
            </a:br>
            <a:r>
              <a:rPr lang="fa-IR" sz="4000" dirty="0" smtClean="0">
                <a:cs typeface="B Titr" panose="00000700000000000000" pitchFamily="2" charset="-78"/>
              </a:rPr>
              <a:t>برحسب حيطه يادگيري</a:t>
            </a:r>
            <a:endParaRPr lang="en-US" sz="4000" dirty="0" smtClean="0">
              <a:cs typeface="B Titr" panose="00000700000000000000" pitchFamily="2" charset="-78"/>
            </a:endParaRPr>
          </a:p>
        </p:txBody>
      </p:sp>
      <p:pic>
        <p:nvPicPr>
          <p:cNvPr id="2050" name="Picture 2" descr="C:\Documents and Settings\norim1\My Documents\My Pictures\494209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97152"/>
            <a:ext cx="1714512" cy="1714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766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fa-IR" sz="4800" dirty="0" smtClean="0">
                <a:cs typeface="B Titr" pitchFamily="2" charset="-78"/>
              </a:rPr>
              <a:t>اهداف آموزشی</a:t>
            </a:r>
            <a:endParaRPr lang="en-US" sz="4800" dirty="0" smtClean="0">
              <a:cs typeface="B Titr" pitchFamily="2" charset="-78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2060575"/>
            <a:ext cx="7705476" cy="4516438"/>
          </a:xfrm>
        </p:spPr>
        <p:txBody>
          <a:bodyPr>
            <a:normAutofit/>
          </a:bodyPr>
          <a:lstStyle/>
          <a:p>
            <a:pPr algn="justLow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3600" dirty="0" smtClean="0">
                <a:cs typeface="B Nazanin" panose="00000400000000000000" pitchFamily="2" charset="-78"/>
              </a:rPr>
              <a:t>هدف کلی </a:t>
            </a:r>
            <a:r>
              <a:rPr lang="en-US" sz="3600" dirty="0" smtClean="0">
                <a:cs typeface="B Nazanin" panose="00000400000000000000" pitchFamily="2" charset="-78"/>
              </a:rPr>
              <a:t>Goals</a:t>
            </a:r>
            <a:endParaRPr lang="fa-IR" sz="3600" dirty="0" smtClean="0">
              <a:cs typeface="B Nazanin" panose="00000400000000000000" pitchFamily="2" charset="-78"/>
            </a:endParaRPr>
          </a:p>
          <a:p>
            <a:pPr algn="justLow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3600" dirty="0" smtClean="0">
                <a:cs typeface="B Nazanin" panose="00000400000000000000" pitchFamily="2" charset="-78"/>
              </a:rPr>
              <a:t>اهداف جزئی </a:t>
            </a:r>
            <a:r>
              <a:rPr lang="en-US" sz="3600" dirty="0" smtClean="0">
                <a:cs typeface="B Nazanin" panose="00000400000000000000" pitchFamily="2" charset="-78"/>
              </a:rPr>
              <a:t>Objectives</a:t>
            </a:r>
          </a:p>
          <a:p>
            <a:pPr algn="justLow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a-IR" sz="3600" dirty="0" smtClean="0">
                <a:cs typeface="B Nazanin" panose="00000400000000000000" pitchFamily="2" charset="-78"/>
              </a:rPr>
              <a:t>اهداف رفتاری </a:t>
            </a:r>
            <a:r>
              <a:rPr lang="en-US" sz="3600" dirty="0" smtClean="0">
                <a:cs typeface="B Nazanin" panose="00000400000000000000" pitchFamily="2" charset="-78"/>
              </a:rPr>
              <a:t>Behavioral objectives</a:t>
            </a:r>
            <a:endParaRPr lang="fa-IR" sz="3600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1181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title"/>
          </p:nvPr>
        </p:nvSpPr>
        <p:spPr>
          <a:xfrm>
            <a:off x="1781132" y="1700808"/>
            <a:ext cx="6000793" cy="3500462"/>
          </a:xfrm>
        </p:spPr>
        <p:txBody>
          <a:bodyPr>
            <a:noAutofit/>
          </a:bodyPr>
          <a:lstStyle/>
          <a:p>
            <a:pPr marL="514350" indent="-514350" algn="r">
              <a:lnSpc>
                <a:spcPct val="150000"/>
              </a:lnSpc>
            </a:pPr>
            <a: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/>
            </a:r>
            <a:b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1- ارزشیابی کتبی</a:t>
            </a:r>
            <a:b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2- ارزشیابی شفاهی</a:t>
            </a:r>
            <a:b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3- ارزشيابي عملي</a:t>
            </a:r>
            <a:b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2800" b="0" dirty="0" smtClean="0">
                <a:solidFill>
                  <a:schemeClr val="tx1"/>
                </a:solidFill>
                <a:cs typeface="B Nazanin" panose="00000400000000000000" pitchFamily="2" charset="-78"/>
              </a:rPr>
              <a:t>4-  ارزشیابی ترکیبی	</a:t>
            </a:r>
            <a:endParaRPr lang="en-US" sz="2800" b="0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08216" y="24867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انواع ارزشیابی</a:t>
            </a:r>
            <a:endParaRPr kumimoji="0" lang="en-US" sz="40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82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4-Point Star 4"/>
          <p:cNvSpPr/>
          <p:nvPr/>
        </p:nvSpPr>
        <p:spPr>
          <a:xfrm>
            <a:off x="0" y="0"/>
            <a:ext cx="2286000" cy="2428875"/>
          </a:xfrm>
          <a:prstGeom prst="star24">
            <a:avLst/>
          </a:prstGeom>
          <a:ln>
            <a:noFill/>
          </a:ln>
          <a:effectLst>
            <a:reflection blurRad="6350" stA="50000" endA="295" endPos="92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fa-IR" sz="4000" dirty="0">
                <a:solidFill>
                  <a:srgbClr val="FFFFFF"/>
                </a:solidFill>
                <a:cs typeface="2  Koodak" panose="00000700000000000000" pitchFamily="2" charset="-78"/>
              </a:rPr>
              <a:t>هدف كلي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57290" y="1857364"/>
            <a:ext cx="6786610" cy="242889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71500" marR="0" lvl="0" indent="-571500" algn="justLow" defTabSz="914400" rtl="1" eaLnBrk="1" fontAlgn="auto" latinLnBrk="0" hangingPunct="1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anose="05000000000000000000" pitchFamily="2" charset="2"/>
              <a:buChar char="Ø"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B Nazanin" panose="00000400000000000000" pitchFamily="2" charset="-78"/>
              </a:rPr>
              <a:t>مشخص کردن محدوده محتوای مورد بحث. </a:t>
            </a:r>
          </a:p>
          <a:p>
            <a:pPr marL="571500" marR="0" lvl="0" indent="-571500" algn="justLow" defTabSz="914400" rtl="1" eaLnBrk="1" fontAlgn="auto" latinLnBrk="0" hangingPunct="1">
              <a:lnSpc>
                <a:spcPct val="2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" panose="05000000000000000000" pitchFamily="2" charset="2"/>
              <a:buChar char="Ø"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B Nazanin" panose="00000400000000000000" pitchFamily="2" charset="-78"/>
              </a:rPr>
              <a:t>حالت کلی، مبهم و گنگ</a:t>
            </a:r>
          </a:p>
        </p:txBody>
      </p:sp>
    </p:spTree>
    <p:extLst>
      <p:ext uri="{BB962C8B-B14F-4D97-AF65-F5344CB8AC3E}">
        <p14:creationId xmlns:p14="http://schemas.microsoft.com/office/powerpoint/2010/main" val="3934237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37828" y="404732"/>
            <a:ext cx="7182644" cy="1439850"/>
          </a:xfrm>
        </p:spPr>
        <p:txBody>
          <a:bodyPr anchor="ctr">
            <a:noAutofit/>
          </a:bodyPr>
          <a:lstStyle/>
          <a:p>
            <a:pPr algn="ctr">
              <a:defRPr/>
            </a:pPr>
            <a:r>
              <a:rPr lang="fa-IR" sz="3600" dirty="0" smtClean="0">
                <a:cs typeface="B Titr" panose="00000700000000000000" pitchFamily="2" charset="-78"/>
              </a:rPr>
              <a:t>اهداف جزئی(اختصاصي)      </a:t>
            </a:r>
            <a:r>
              <a:rPr lang="en-US" sz="3600" dirty="0" smtClean="0">
                <a:cs typeface="B Titr" panose="00000700000000000000" pitchFamily="2" charset="-78"/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57158" y="1844582"/>
            <a:ext cx="8463314" cy="417670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B Nazanin" panose="00000400000000000000" pitchFamily="2" charset="-78"/>
              </a:rPr>
              <a:t> </a:t>
            </a:r>
            <a:r>
              <a:rPr lang="fa-IR" sz="3200" dirty="0" smtClean="0">
                <a:cs typeface="B Nazanin" panose="00000400000000000000" pitchFamily="2" charset="-78"/>
              </a:rPr>
              <a:t>اهداف کلی به اهداف خردتری تقسیم می شوند: </a:t>
            </a:r>
          </a:p>
          <a:p>
            <a:pPr>
              <a:lnSpc>
                <a:spcPct val="150000"/>
              </a:lnSpc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fa-IR" sz="3200" dirty="0" smtClean="0">
                <a:cs typeface="B Nazanin" panose="00000400000000000000" pitchFamily="2" charset="-78"/>
              </a:rPr>
              <a:t>صریح، روشن و واضح.</a:t>
            </a:r>
          </a:p>
        </p:txBody>
      </p:sp>
    </p:spTree>
    <p:extLst>
      <p:ext uri="{BB962C8B-B14F-4D97-AF65-F5344CB8AC3E}">
        <p14:creationId xmlns:p14="http://schemas.microsoft.com/office/powerpoint/2010/main" val="33478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571472" y="1000108"/>
            <a:ext cx="7286676" cy="4238634"/>
          </a:xfrm>
        </p:spPr>
        <p:txBody>
          <a:bodyPr>
            <a:noAutofit/>
          </a:bodyPr>
          <a:lstStyle/>
          <a:p>
            <a:pPr algn="justLow" eaLnBrk="1" hangingPunct="1">
              <a:lnSpc>
                <a:spcPct val="200000"/>
              </a:lnSpc>
              <a:defRPr/>
            </a:pPr>
            <a:r>
              <a:rPr lang="fa-IR" sz="3200" dirty="0" smtClean="0">
                <a:solidFill>
                  <a:srgbClr val="990000"/>
                </a:solidFill>
                <a:cs typeface="B Koodak" pitchFamily="2" charset="-78"/>
              </a:rPr>
              <a:t>هدف کلی: </a:t>
            </a:r>
            <a:r>
              <a:rPr lang="fa-IR" sz="3200" dirty="0" smtClean="0">
                <a:cs typeface="B Koodak" pitchFamily="2" charset="-78"/>
              </a:rPr>
              <a:t>آشنا کردن فراگیران با طراحی منظم آموزشی</a:t>
            </a:r>
          </a:p>
          <a:p>
            <a:pPr algn="justLow" eaLnBrk="1" hangingPunct="1">
              <a:lnSpc>
                <a:spcPct val="200000"/>
              </a:lnSpc>
              <a:defRPr/>
            </a:pPr>
            <a:r>
              <a:rPr lang="fa-IR" sz="3200" dirty="0" smtClean="0">
                <a:solidFill>
                  <a:srgbClr val="990000"/>
                </a:solidFill>
                <a:cs typeface="B Koodak" pitchFamily="2" charset="-78"/>
              </a:rPr>
              <a:t>اهداف جزئی</a:t>
            </a:r>
          </a:p>
          <a:p>
            <a:pPr algn="justLow" eaLnBrk="1" hangingPunct="1">
              <a:lnSpc>
                <a:spcPct val="200000"/>
              </a:lnSpc>
              <a:defRPr/>
            </a:pPr>
            <a:r>
              <a:rPr lang="fa-IR" sz="3200" dirty="0" smtClean="0">
                <a:cs typeface="B Koodak" pitchFamily="2" charset="-78"/>
              </a:rPr>
              <a:t>یک الگو برای طراحی منظم آموزشی معرفی کند.</a:t>
            </a:r>
          </a:p>
          <a:p>
            <a:pPr algn="justLow" eaLnBrk="1" hangingPunct="1">
              <a:lnSpc>
                <a:spcPct val="200000"/>
              </a:lnSpc>
              <a:defRPr/>
            </a:pPr>
            <a:r>
              <a:rPr lang="fa-IR" sz="3200" dirty="0" smtClean="0">
                <a:cs typeface="B Koodak" pitchFamily="2" charset="-78"/>
              </a:rPr>
              <a:t>مراحل و اجزاء مختلف الگو را نام ببرد.</a:t>
            </a:r>
          </a:p>
        </p:txBody>
      </p:sp>
    </p:spTree>
    <p:extLst>
      <p:ext uri="{BB962C8B-B14F-4D97-AF65-F5344CB8AC3E}">
        <p14:creationId xmlns:p14="http://schemas.microsoft.com/office/powerpoint/2010/main" val="38598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642918"/>
            <a:ext cx="7572428" cy="150019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a-IR" sz="4000" dirty="0" smtClean="0">
                <a:cs typeface="B Titr" panose="00000700000000000000" pitchFamily="2" charset="-78"/>
              </a:rPr>
              <a:t>اهداف رفتاری</a:t>
            </a:r>
            <a:br>
              <a:rPr lang="fa-IR" sz="4000" dirty="0" smtClean="0">
                <a:cs typeface="B Titr" panose="00000700000000000000" pitchFamily="2" charset="-78"/>
              </a:rPr>
            </a:br>
            <a:r>
              <a:rPr lang="fa-IR" sz="4000" dirty="0" smtClean="0">
                <a:cs typeface="B Titr" panose="00000700000000000000" pitchFamily="2" charset="-78"/>
              </a:rPr>
              <a:t> </a:t>
            </a:r>
            <a:r>
              <a:rPr lang="en-US" sz="4000" dirty="0" smtClean="0">
                <a:cs typeface="B Titr" panose="00000700000000000000" pitchFamily="2" charset="-78"/>
              </a:rPr>
              <a:t>Behavioral 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2636912"/>
            <a:ext cx="6958036" cy="3071834"/>
          </a:xfrm>
        </p:spPr>
        <p:txBody>
          <a:bodyPr>
            <a:normAutofit/>
          </a:bodyPr>
          <a:lstStyle/>
          <a:p>
            <a:pPr algn="justLow">
              <a:lnSpc>
                <a:spcPct val="200000"/>
              </a:lnSpc>
              <a:buFont typeface="Wingdings" panose="05000000000000000000" pitchFamily="2" charset="2"/>
              <a:buChar char="v"/>
              <a:defRPr/>
            </a:pPr>
            <a:r>
              <a:rPr lang="fa-IR" sz="2800" dirty="0" smtClean="0">
                <a:cs typeface="B Nazanin" panose="00000400000000000000" pitchFamily="2" charset="-78"/>
              </a:rPr>
              <a:t>رفتار و یا عملی را که بروز آن از فراگیر انتظار می رود. به صورت فعلی قابل مشاهده و اندازه گیری تدوین شده باشد. </a:t>
            </a:r>
          </a:p>
        </p:txBody>
      </p:sp>
    </p:spTree>
    <p:extLst>
      <p:ext uri="{BB962C8B-B14F-4D97-AF65-F5344CB8AC3E}">
        <p14:creationId xmlns:p14="http://schemas.microsoft.com/office/powerpoint/2010/main" val="41323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85786" y="1285860"/>
            <a:ext cx="7000924" cy="5076839"/>
          </a:xfrm>
        </p:spPr>
        <p:txBody>
          <a:bodyPr>
            <a:normAutofit/>
          </a:bodyPr>
          <a:lstStyle/>
          <a:p>
            <a:pPr algn="justLow" eaLnBrk="1" hangingPunct="1">
              <a:lnSpc>
                <a:spcPct val="150000"/>
              </a:lnSpc>
              <a:defRPr/>
            </a:pPr>
            <a:r>
              <a:rPr lang="fa-IR" sz="3600" dirty="0" smtClean="0">
                <a:cs typeface="B Koodak" pitchFamily="2" charset="-78"/>
              </a:rPr>
              <a:t>هدف رفتاری دارای سه جزء اساسی است:</a:t>
            </a:r>
          </a:p>
          <a:p>
            <a:pPr marL="742950" indent="-742950" algn="justLow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600" dirty="0" smtClean="0">
                <a:cs typeface="B Koodak" pitchFamily="2" charset="-78"/>
              </a:rPr>
              <a:t> رفتار</a:t>
            </a:r>
            <a:r>
              <a:rPr lang="en-US" sz="3600" dirty="0" smtClean="0">
                <a:cs typeface="B Koodak" pitchFamily="2" charset="-78"/>
              </a:rPr>
              <a:t>Behavior</a:t>
            </a:r>
            <a:endParaRPr lang="fa-IR" sz="3600" dirty="0" smtClean="0">
              <a:cs typeface="B Koodak" pitchFamily="2" charset="-78"/>
            </a:endParaRPr>
          </a:p>
          <a:p>
            <a:pPr marL="742950" indent="-742950" algn="justLow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600" dirty="0" smtClean="0">
                <a:cs typeface="B Koodak" pitchFamily="2" charset="-78"/>
              </a:rPr>
              <a:t> شرایط</a:t>
            </a:r>
            <a:r>
              <a:rPr lang="en-US" sz="3600" dirty="0" smtClean="0">
                <a:cs typeface="B Koodak" pitchFamily="2" charset="-78"/>
              </a:rPr>
              <a:t> Condition</a:t>
            </a:r>
            <a:endParaRPr lang="fa-IR" sz="3600" dirty="0" smtClean="0">
              <a:cs typeface="B Koodak" pitchFamily="2" charset="-78"/>
            </a:endParaRPr>
          </a:p>
          <a:p>
            <a:pPr marL="742950" indent="-742950" algn="justLow" eaLnBrk="1" hangingPunct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3600" dirty="0" smtClean="0">
                <a:cs typeface="B Koodak" pitchFamily="2" charset="-78"/>
              </a:rPr>
              <a:t> معیار </a:t>
            </a:r>
            <a:r>
              <a:rPr lang="en-US" sz="3600" dirty="0" smtClean="0">
                <a:cs typeface="B Koodak" pitchFamily="2" charset="-78"/>
              </a:rPr>
              <a:t>Criterion</a:t>
            </a:r>
          </a:p>
        </p:txBody>
      </p:sp>
    </p:spTree>
    <p:extLst>
      <p:ext uri="{BB962C8B-B14F-4D97-AF65-F5344CB8AC3E}">
        <p14:creationId xmlns:p14="http://schemas.microsoft.com/office/powerpoint/2010/main" val="424159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00000"/>
          </a:solidFill>
        </p:spPr>
        <p:txBody>
          <a:bodyPr anchor="ctr">
            <a:normAutofit fontScale="90000"/>
          </a:bodyPr>
          <a:lstStyle/>
          <a:p>
            <a:pPr algn="ctr" eaLnBrk="1" hangingPunct="1">
              <a:defRPr/>
            </a:pPr>
            <a:r>
              <a:rPr lang="fa-IR" sz="4000" dirty="0" smtClean="0">
                <a:solidFill>
                  <a:schemeClr val="bg1"/>
                </a:solidFill>
                <a:cs typeface="B Koodak" pitchFamily="2" charset="-78"/>
              </a:rPr>
              <a:t>طبقه بندی اهداف آموزشی از دیدگاه بلوم</a:t>
            </a:r>
            <a:endParaRPr lang="en-US" sz="4000" dirty="0" smtClean="0">
              <a:solidFill>
                <a:schemeClr val="bg1"/>
              </a:solidFill>
              <a:cs typeface="B Koodak" pitchFamily="2" charset="-78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857364"/>
            <a:ext cx="750099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  <a:defRPr/>
            </a:pPr>
            <a:r>
              <a:rPr lang="fa-IR" sz="2800" dirty="0" smtClean="0">
                <a:cs typeface="B Nazanin" panose="00000400000000000000" pitchFamily="2" charset="-78"/>
              </a:rPr>
              <a:t>در این طبقه بندی اهداف آموزشی در 3 حيطه قرار می گیرند: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2800" dirty="0" smtClean="0">
                <a:cs typeface="B Nazanin" panose="00000400000000000000" pitchFamily="2" charset="-78"/>
              </a:rPr>
              <a:t>حیطه شناختی </a:t>
            </a:r>
            <a:r>
              <a:rPr lang="en-US" sz="2800" dirty="0" smtClean="0">
                <a:cs typeface="B Nazanin" panose="00000400000000000000" pitchFamily="2" charset="-78"/>
              </a:rPr>
              <a:t>Cognitive Domain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2800" dirty="0" smtClean="0">
                <a:cs typeface="B Nazanin" panose="00000400000000000000" pitchFamily="2" charset="-78"/>
              </a:rPr>
              <a:t>عاطفی </a:t>
            </a:r>
            <a:r>
              <a:rPr lang="en-US" sz="2800" dirty="0" smtClean="0">
                <a:cs typeface="B Nazanin" panose="00000400000000000000" pitchFamily="2" charset="-78"/>
              </a:rPr>
              <a:t>Affective Domain</a:t>
            </a:r>
            <a:endParaRPr lang="fa-IR" sz="2800" dirty="0" smtClean="0">
              <a:cs typeface="B Nazanin" panose="00000400000000000000" pitchFamily="2" charset="-78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defRPr/>
            </a:pPr>
            <a:r>
              <a:rPr lang="fa-IR" sz="2800" dirty="0" smtClean="0">
                <a:cs typeface="B Nazanin" panose="00000400000000000000" pitchFamily="2" charset="-78"/>
              </a:rPr>
              <a:t>روانی- حرکتی </a:t>
            </a:r>
            <a:r>
              <a:rPr lang="en-US" sz="2800" dirty="0" smtClean="0">
                <a:cs typeface="B Nazanin" panose="00000400000000000000" pitchFamily="2" charset="-78"/>
              </a:rPr>
              <a:t>Psychomotor 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942415" y="1484784"/>
            <a:ext cx="6591985" cy="4426438"/>
          </a:xfrm>
        </p:spPr>
        <p:txBody>
          <a:bodyPr>
            <a:normAutofit/>
          </a:bodyPr>
          <a:lstStyle/>
          <a:p>
            <a:pPr algn="justLow" eaLnBrk="1" hangingPunct="1">
              <a:lnSpc>
                <a:spcPct val="150000"/>
              </a:lnSpc>
              <a:defRPr/>
            </a:pPr>
            <a:r>
              <a:rPr lang="fa-IR" sz="3200" dirty="0" smtClean="0">
                <a:cs typeface="B Nazanin" panose="00000400000000000000" pitchFamily="2" charset="-78"/>
              </a:rPr>
              <a:t>در حیطه شناختی اهدافی قرار می گیرند که محتوای مربوط به آنها عمدتا جنبه نظری داشته و یادگیری آنها مستلزم فعالیتهای صرف ذهنی و عقلانی است نظیر محتواهای مربوط به دروس تاریخ، ادبیات و ... </a:t>
            </a:r>
            <a:endParaRPr lang="en-US" sz="3200" dirty="0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2729</TotalTime>
  <Words>529</Words>
  <Application>Microsoft Office PowerPoint</Application>
  <PresentationFormat>On-screen Show 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7" baseType="lpstr">
      <vt:lpstr>2  Homa</vt:lpstr>
      <vt:lpstr>2  Koodak</vt:lpstr>
      <vt:lpstr>2  Nazanin</vt:lpstr>
      <vt:lpstr>Arial</vt:lpstr>
      <vt:lpstr>B Badr</vt:lpstr>
      <vt:lpstr>B Koodak</vt:lpstr>
      <vt:lpstr>B Kourosh</vt:lpstr>
      <vt:lpstr>B Nazanin</vt:lpstr>
      <vt:lpstr>B Titr</vt:lpstr>
      <vt:lpstr>Calibri</vt:lpstr>
      <vt:lpstr>Century Gothic</vt:lpstr>
      <vt:lpstr>Constantia</vt:lpstr>
      <vt:lpstr>Majalla UI</vt:lpstr>
      <vt:lpstr>Tahoma</vt:lpstr>
      <vt:lpstr>Wingdings</vt:lpstr>
      <vt:lpstr>Wingdings 3</vt:lpstr>
      <vt:lpstr>Wisp</vt:lpstr>
      <vt:lpstr>PowerPoint Presentation</vt:lpstr>
      <vt:lpstr>اهداف آموزشی</vt:lpstr>
      <vt:lpstr>PowerPoint Presentation</vt:lpstr>
      <vt:lpstr>اهداف جزئی(اختصاصي)      Objectives</vt:lpstr>
      <vt:lpstr>PowerPoint Presentation</vt:lpstr>
      <vt:lpstr>اهداف رفتاری  Behavioral objectives</vt:lpstr>
      <vt:lpstr>PowerPoint Presentation</vt:lpstr>
      <vt:lpstr>طبقه بندی اهداف آموزشی از دیدگاه بلوم</vt:lpstr>
      <vt:lpstr>PowerPoint Presentation</vt:lpstr>
      <vt:lpstr>PowerPoint Presentation</vt:lpstr>
      <vt:lpstr>PowerPoint Presentation</vt:lpstr>
      <vt:lpstr>ارتباط سه حيطه با يكديگر</vt:lpstr>
      <vt:lpstr>سطوح حیطه شناختی</vt:lpstr>
      <vt:lpstr>PowerPoint Presentation</vt:lpstr>
      <vt:lpstr>سطوح حیطه عاطفی</vt:lpstr>
      <vt:lpstr>PowerPoint Presentation</vt:lpstr>
      <vt:lpstr>سطوح حیطه روانی حرکتی</vt:lpstr>
      <vt:lpstr>PowerPoint Presentation</vt:lpstr>
      <vt:lpstr>طبقه بندي روشهاي آموزشي  برحسب حيطه يادگيري</vt:lpstr>
      <vt:lpstr> 1- ارزشیابی کتبی 2- ارزشیابی شفاهی 3- ارزشيابي عملي 4-  ارزشیابی ترکیبی </vt:lpstr>
    </vt:vector>
  </TitlesOfParts>
  <Company>Microsoft Certified System Engineer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الرحيم</dc:title>
  <dc:creator>norim1</dc:creator>
  <cp:lastModifiedBy>Sara Ghodousi Moghadam</cp:lastModifiedBy>
  <cp:revision>802</cp:revision>
  <dcterms:created xsi:type="dcterms:W3CDTF">2013-12-17T06:37:46Z</dcterms:created>
  <dcterms:modified xsi:type="dcterms:W3CDTF">2017-11-26T05:49:16Z</dcterms:modified>
</cp:coreProperties>
</file>