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7" r:id="rId2"/>
    <p:sldId id="256" r:id="rId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2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47" y="770467"/>
            <a:ext cx="8760619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354" y="4198409"/>
            <a:ext cx="7497914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9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2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4461" y="695325"/>
            <a:ext cx="2135981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6865" y="714377"/>
            <a:ext cx="6284119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1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2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347" y="767419"/>
            <a:ext cx="8759381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2353" y="4187275"/>
            <a:ext cx="7496366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390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783" y="1993392"/>
            <a:ext cx="4123373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4216" y="1993392"/>
            <a:ext cx="4123373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6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783" y="2032000"/>
            <a:ext cx="4123373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783" y="2736150"/>
            <a:ext cx="4123373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3502" y="2029968"/>
            <a:ext cx="4123373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3502" y="2734056"/>
            <a:ext cx="4123373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10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47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2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91250" y="0"/>
            <a:ext cx="371475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712391" y="542282"/>
            <a:ext cx="2748915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5" y="762000"/>
            <a:ext cx="4953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4236" y="2511813"/>
            <a:ext cx="2761298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7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494" y="5418669"/>
            <a:ext cx="8759381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906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9783" y="5909735"/>
            <a:ext cx="7498842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7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996" y="499533"/>
            <a:ext cx="8752879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473" y="1993394"/>
            <a:ext cx="8737402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7213" y="6412447"/>
            <a:ext cx="334327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213" y="6554697"/>
            <a:ext cx="408622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292" y="5829749"/>
            <a:ext cx="237744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110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80515" y="4029212"/>
            <a:ext cx="3200400" cy="2740292"/>
          </a:xfrm>
          <a:prstGeom prst="roundRect">
            <a:avLst>
              <a:gd name="adj" fmla="val 6424"/>
            </a:avLst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>
            <a:solidFill>
              <a:srgbClr val="FFC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80515" y="75446"/>
            <a:ext cx="3200400" cy="3884446"/>
          </a:xfrm>
          <a:prstGeom prst="roundRect">
            <a:avLst>
              <a:gd name="adj" fmla="val 6424"/>
            </a:avLst>
          </a:prstGeom>
          <a:gradFill flip="none" rotWithShape="1">
            <a:gsLst>
              <a:gs pos="0">
                <a:schemeClr val="tx2">
                  <a:lumMod val="90000"/>
                  <a:tint val="66000"/>
                  <a:satMod val="160000"/>
                </a:schemeClr>
              </a:gs>
              <a:gs pos="50000">
                <a:schemeClr val="tx2">
                  <a:lumMod val="90000"/>
                  <a:tint val="44500"/>
                  <a:satMod val="160000"/>
                </a:schemeClr>
              </a:gs>
              <a:gs pos="100000">
                <a:schemeClr val="tx2">
                  <a:lumMod val="90000"/>
                  <a:tint val="23500"/>
                  <a:satMod val="160000"/>
                </a:schemeClr>
              </a:gs>
            </a:gsLst>
            <a:lin ang="10800000" scaled="1"/>
            <a:tileRect/>
          </a:gradFill>
          <a:ln w="38100">
            <a:solidFill>
              <a:srgbClr val="FFC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3344169" y="4029212"/>
            <a:ext cx="3200400" cy="2740292"/>
          </a:xfrm>
          <a:prstGeom prst="roundRect">
            <a:avLst>
              <a:gd name="adj" fmla="val 6424"/>
            </a:avLst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>
            <a:solidFill>
              <a:srgbClr val="FFC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3347048" y="83102"/>
            <a:ext cx="3200400" cy="3876790"/>
          </a:xfrm>
          <a:prstGeom prst="roundRect">
            <a:avLst>
              <a:gd name="adj" fmla="val 6424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>
            <a:solidFill>
              <a:srgbClr val="FFC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619331" y="94602"/>
            <a:ext cx="3200400" cy="3546645"/>
          </a:xfrm>
          <a:prstGeom prst="roundRect">
            <a:avLst>
              <a:gd name="adj" fmla="val 6424"/>
            </a:avLst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>
            <a:solidFill>
              <a:srgbClr val="FFC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44169" y="212783"/>
            <a:ext cx="3200400" cy="66171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just" rtl="1"/>
            <a:r>
              <a:rPr lang="fa-IR" sz="1400" dirty="0" smtClean="0">
                <a:solidFill>
                  <a:srgbClr val="FF0000"/>
                </a:solidFill>
                <a:cs typeface="B Titr" panose="00000700000000000000" pitchFamily="2" charset="-78"/>
              </a:rPr>
              <a:t>1- گروه </a:t>
            </a:r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نان و غلات</a:t>
            </a:r>
            <a:endParaRPr lang="en-US" sz="1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just" rtl="1"/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شامل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ماکارونی، برنج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، غلات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و خمیرها می­باشد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. برخلاف عقیده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برخی که خوردن این گروه را ممنوع می­دانند، غلات سبوس دار به آرامی قند خون را بالا می برند و برای افراد مبتلا به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دیابت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بسیار مفید است. 6 تا 11 واحد از غذای مورد نیاز مربوط به این گروه می باشد. 46 تا 60 درصد از انرژی مورد نیاز افراد مبتلا به دیابت باید از این گروه تامین شود.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یک واحد کربوهیدرات به عنوان مثال شامل: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3 عدد بیسکوئیت معمولی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یک سوم لیوان برنج پخته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یک سوم لیوان ماکارونی پخته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یک عدد سیب زمینی کوچک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دو سوم لیوان حبوبات پخته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از انواع سبوس دار غلات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از حبوبات می توانید به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عنوان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منابع غنی فیبر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در میان وعده از منابع کربوهیدرات کم چرب مانند بیسکوئیت کراکر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ترجیحا از برنج قهوه­ای یا نان­های سبوس­دار استفاده نمائید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.</a:t>
            </a: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lvl="0" algn="just" rtl="1"/>
            <a:r>
              <a:rPr lang="fa-IR" sz="1400" dirty="0" smtClean="0">
                <a:solidFill>
                  <a:srgbClr val="FF0000"/>
                </a:solidFill>
                <a:cs typeface="B Titr" panose="00000700000000000000" pitchFamily="2" charset="-78"/>
              </a:rPr>
              <a:t>2-گروه </a:t>
            </a:r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سبزیجات</a:t>
            </a:r>
            <a:endParaRPr lang="en-US" sz="1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این گروه که به سبزیجات غیر نشاسته ای معروف هستند شامل سبزی تازه، منجمد شده و کنسرو شده می­باشد. روزانه باید3 تا 5 واحد از این گروه را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 واحد شامل: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 لیوان سبزی خام برگ­دار مانند اسفناج و کاهو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یک دوم لیوان سبزی پخته شده که شامل خیار، هویج، قارچ و...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سه چهارم لیوان عصاره یا آب سبزی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 عدد گوجه فرنگی متوسط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بهتر است سبزیجات به صورت خام استفاده شوند.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در صورت نیاز به پختن بهتر است سبزی ها آب پز شود. از سرخ کردن سبزیجات خودداری کنید. می­توانید مقداری گوشت مرغ یا قرمز به آن اضافه کنید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19331" y="235796"/>
            <a:ext cx="3200400" cy="37240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91440" algn="just" rtl="1"/>
            <a:r>
              <a:rPr lang="fa-IR" sz="1400" dirty="0" smtClean="0">
                <a:solidFill>
                  <a:srgbClr val="FF0000"/>
                </a:solidFill>
                <a:cs typeface="B Titr" panose="00000700000000000000" pitchFamily="2" charset="-78"/>
              </a:rPr>
              <a:t>تغذیه </a:t>
            </a:r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در دیابت</a:t>
            </a:r>
            <a:endParaRPr lang="en-US" sz="1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marL="91440"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باید این رژیم غذایی توسط پزشک و یا متخصص تغذیه تعیین شود. اما این بدان معنی نیست که شما باید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غذایتان را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از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دیگر اعضای خانواده جدا کنید، بلکه همه افراد خانواده شما می­توانند با رعایت این رژیم زندگی سالمی داشته باشند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.</a:t>
            </a:r>
          </a:p>
          <a:p>
            <a:pPr marL="91440" algn="just" rtl="1"/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91440" algn="just" rtl="1"/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هرم غذایی</a:t>
            </a:r>
          </a:p>
          <a:p>
            <a:pPr marL="91440" algn="just" rtl="1"/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این هرم مورد استفاده برای تمامی افراد جامعه است. هر چه نیاز فرد به گروه غذایی خاصی بیشتر باشد، جایگاه آن به قاعده هرم نزدیکتر است و بر عکس. به طور مثال بیشترین نیاز به گروه نان و غلات و کمترین میزان نیاز مربوط به گروه چربیها و شیرینی جات است. </a:t>
            </a:r>
          </a:p>
          <a:p>
            <a:pPr marL="91440" algn="just" rtl="1"/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91440" algn="just" rtl="1"/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گروه های غذایی</a:t>
            </a:r>
            <a:r>
              <a:rPr lang="fa-IR" sz="1400" dirty="0" smtClean="0">
                <a:solidFill>
                  <a:srgbClr val="FF0000"/>
                </a:solidFill>
                <a:cs typeface="B Titr" panose="00000700000000000000" pitchFamily="2" charset="-78"/>
              </a:rPr>
              <a:t>:</a:t>
            </a:r>
          </a:p>
          <a:p>
            <a:pPr marL="91440"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طبق هرم به 6 دسته اصلی تقسیم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می­شوند که در شکل زیر ملاحظه می شود:</a:t>
            </a: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91440"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 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9007" y="235796"/>
            <a:ext cx="3200400" cy="62170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sz="1400" dirty="0" smtClean="0">
                <a:solidFill>
                  <a:srgbClr val="FF0000"/>
                </a:solidFill>
                <a:cs typeface="B Titr" panose="00000700000000000000" pitchFamily="2" charset="-78"/>
              </a:rPr>
              <a:t>3-گروه </a:t>
            </a:r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میوه ها</a:t>
            </a:r>
            <a:endParaRPr lang="en-US" sz="1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شامل کلیه میوه های خام، پخته، خشک شده و کنسرو شده می­باشد.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 واحد شامل: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1عدد میوه تازه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مانند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سیب، پرتقال، هلو، لیمو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شیرین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و ...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2 قاشق غذاخوری میوه خشک یا یک دوم لیوان میوه های ریز مانند انگور و انار و ...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سعی کنید میوه ها را به صورت خام مصرف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از مرکبات نظیر پرتقال، گریپ فروت و نارنگی در رژیم غذایی خود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اندازه میوه در ارزش غذایی آن هیچ تاثیری ندارد.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تا حد امکان سعی کنید میوه­ها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ر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با پوست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اسنفاده از میوه خیلی بهتر از آب­میوه است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.</a:t>
            </a: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lvl="0" algn="just" rtl="1"/>
            <a:r>
              <a:rPr lang="fa-IR" sz="1400" dirty="0" smtClean="0">
                <a:solidFill>
                  <a:srgbClr val="FF0000"/>
                </a:solidFill>
                <a:cs typeface="B Titr" panose="00000700000000000000" pitchFamily="2" charset="-78"/>
              </a:rPr>
              <a:t>4-گروه </a:t>
            </a:r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لبنیات</a:t>
            </a:r>
            <a:endParaRPr lang="en-US" sz="1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این گروه شامل شیر و ماست می­باشد و سهم آن در رژیم روزانه 2 تا 3 واحد می­باشد.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 واحد شامل :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 لیوان شیر کم­چرب یا ماست.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شیر یا ماست را به صورت کم­چرب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حتما روزانه از این گروه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اگر شما خانم مبتلا به دیابت هستید بیشتر از این گروه غذایی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349042" y="3850548"/>
            <a:ext cx="3735238" cy="2809041"/>
            <a:chOff x="6245539" y="2751257"/>
            <a:chExt cx="3953759" cy="297180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95718" y="2751257"/>
              <a:ext cx="3247625" cy="2971800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6834990" y="3103372"/>
              <a:ext cx="15527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1100" dirty="0" smtClean="0">
                  <a:solidFill>
                    <a:schemeClr val="accent6">
                      <a:lumMod val="75000"/>
                    </a:schemeClr>
                  </a:solidFill>
                  <a:cs typeface="B Titr" panose="00000700000000000000" pitchFamily="2" charset="-78"/>
                </a:rPr>
                <a:t>چربی و شیرینی</a:t>
              </a:r>
              <a:endParaRPr lang="en-US" sz="11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436638" y="3402424"/>
              <a:ext cx="162175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100" dirty="0" smtClean="0">
                  <a:solidFill>
                    <a:schemeClr val="accent6">
                      <a:lumMod val="75000"/>
                    </a:schemeClr>
                  </a:solidFill>
                  <a:cs typeface="B Titr" panose="00000700000000000000" pitchFamily="2" charset="-78"/>
                </a:rPr>
                <a:t>گوشت و </a:t>
              </a:r>
            </a:p>
            <a:p>
              <a:pPr algn="ctr"/>
              <a:r>
                <a:rPr lang="fa-IR" sz="1100" dirty="0" smtClean="0">
                  <a:solidFill>
                    <a:schemeClr val="accent6">
                      <a:lumMod val="75000"/>
                    </a:schemeClr>
                  </a:solidFill>
                  <a:cs typeface="B Titr" panose="00000700000000000000" pitchFamily="2" charset="-78"/>
                </a:rPr>
                <a:t>جانشینهای آن</a:t>
              </a:r>
              <a:endParaRPr lang="en-US" sz="11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89308" y="3761854"/>
              <a:ext cx="162175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100" dirty="0" smtClean="0">
                  <a:solidFill>
                    <a:schemeClr val="accent6">
                      <a:lumMod val="75000"/>
                    </a:schemeClr>
                  </a:solidFill>
                  <a:cs typeface="B Titr" panose="00000700000000000000" pitchFamily="2" charset="-78"/>
                </a:rPr>
                <a:t>لبنیات</a:t>
              </a:r>
              <a:endParaRPr lang="en-US" sz="11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577540" y="4311068"/>
              <a:ext cx="162175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100" dirty="0" smtClean="0">
                  <a:solidFill>
                    <a:schemeClr val="accent6">
                      <a:lumMod val="75000"/>
                    </a:schemeClr>
                  </a:solidFill>
                  <a:cs typeface="B Titr" panose="00000700000000000000" pitchFamily="2" charset="-78"/>
                </a:rPr>
                <a:t>میوه ها</a:t>
              </a:r>
              <a:endParaRPr lang="en-US" sz="11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245539" y="4334072"/>
              <a:ext cx="162175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100" dirty="0" smtClean="0">
                  <a:solidFill>
                    <a:schemeClr val="accent6">
                      <a:lumMod val="75000"/>
                    </a:schemeClr>
                  </a:solidFill>
                  <a:cs typeface="B Titr" panose="00000700000000000000" pitchFamily="2" charset="-78"/>
                </a:rPr>
                <a:t>سبزی ها</a:t>
              </a:r>
              <a:endParaRPr lang="en-US" sz="11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613577" y="5366184"/>
              <a:ext cx="162175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100" dirty="0" smtClean="0">
                  <a:solidFill>
                    <a:schemeClr val="accent6">
                      <a:lumMod val="75000"/>
                    </a:schemeClr>
                  </a:solidFill>
                  <a:cs typeface="B Titr" panose="00000700000000000000" pitchFamily="2" charset="-78"/>
                </a:rPr>
                <a:t>نان و غلات</a:t>
              </a:r>
              <a:endParaRPr lang="en-US" sz="1100" dirty="0">
                <a:solidFill>
                  <a:schemeClr val="accent6">
                    <a:lumMod val="75000"/>
                  </a:schemeClr>
                </a:solidFill>
                <a:cs typeface="B Titr" panose="00000700000000000000" pitchFamily="2" charset="-78"/>
              </a:endParaRPr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072" y="1816168"/>
            <a:ext cx="1161319" cy="8235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9973" r="10"/>
          <a:stretch/>
        </p:blipFill>
        <p:spPr>
          <a:xfrm>
            <a:off x="750004" y="2995154"/>
            <a:ext cx="1838405" cy="8686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275" y="5671333"/>
            <a:ext cx="1508760" cy="10058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39679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3326917" y="85810"/>
            <a:ext cx="3200400" cy="2994047"/>
          </a:xfrm>
          <a:prstGeom prst="roundRect">
            <a:avLst>
              <a:gd name="adj" fmla="val 6424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>
            <a:solidFill>
              <a:srgbClr val="FFC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326917" y="3160836"/>
            <a:ext cx="3200400" cy="3600544"/>
          </a:xfrm>
          <a:prstGeom prst="roundRect">
            <a:avLst>
              <a:gd name="adj" fmla="val 6424"/>
            </a:avLst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>
            <a:solidFill>
              <a:srgbClr val="FFC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60807" y="85810"/>
            <a:ext cx="3139593" cy="4781865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6619331" y="85810"/>
            <a:ext cx="3200400" cy="6675570"/>
          </a:xfrm>
          <a:prstGeom prst="roundRect">
            <a:avLst>
              <a:gd name="adj" fmla="val 6424"/>
            </a:avLst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>
            <a:solidFill>
              <a:srgbClr val="FFC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28226" y="1532441"/>
            <a:ext cx="2665562" cy="1733910"/>
          </a:xfrm>
          <a:prstGeom prst="round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bliqueTopRight"/>
            <a:lightRig rig="threePt" dir="t"/>
          </a:scene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633705" y="218144"/>
            <a:ext cx="3079638" cy="51090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 rtl="1"/>
            <a:r>
              <a:rPr lang="fa-IR" sz="1400" dirty="0" smtClean="0">
                <a:solidFill>
                  <a:srgbClr val="FF0000"/>
                </a:solidFill>
                <a:cs typeface="B Titr" panose="00000700000000000000" pitchFamily="2" charset="-78"/>
              </a:rPr>
              <a:t>5-گروه </a:t>
            </a:r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گوشت و جایگزین ها</a:t>
            </a:r>
            <a:endParaRPr lang="en-US" sz="1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این گروه شامل گوشت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سفید، گوشت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قرمز، مغزهای روغنی(آجیل)، سویا و تخم­مرغ می­باشد.2 یا 3 واحد در رژیم روزانه سهم این گروه می­باشد. توصیه می­شود 15 تا 20 درصد کالری روزانه خود را از این گروه تامین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1واحد شامل: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 تخم مرغ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60 تا 90 گرم گوشت ماکیان یا ماهی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2 قاشق کره بادام زمینی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هنگام خرید، کم چرب­ترین گوشت را بخرید.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به جای سرخ کردن تخم­مرغ، آن را به صورت آب­پز میل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پوست مرغ را قبل از خوردن چدا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به جای گوشت قرمز از گوشت مرغ و ماهی و بوقلمون بیشتر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ماهی را به صورت پخته یا کبابی مصرف نموده و از سرخ نمودن زیاد آن خودداری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هنگام پختن گوشت به جای افزودن نمک، از طعم دهنده هایی مانند آب­لیمو و آب­غوره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حتما سویا را در رژیم غذایی خود جای دهید.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چربی گوشت قرمز را قبل از پختن به صورت کامل جدا کنید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.</a:t>
            </a: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en-US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26917" y="31632"/>
            <a:ext cx="3200400" cy="849463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 rtl="1"/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6-گروه چربی ها و شیرینی­جات</a:t>
            </a:r>
            <a:endParaRPr lang="en-US" sz="14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حاوی مقدار زیادی کالری هستند. محدود کردن مصرف این گروه باعث کاهش وزن و کاهش قند خون می­شود. نیاز روزانه بدن به چربی­ها 1 تا 2 واحد است.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 واحد از این گروه شامل: 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1عدد شیرینی 3 سانتی متری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یک دوم لیوان بستنی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10 عدد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زیتون کوچک یا 5 عدد بزرگ یا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یک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قاشق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غذاخوری سس مایونز کم­چرب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مصرف شیرینی­جات را به حداقل کاهش دهید.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 از مصرف عسل، قند و شکر ساده، آبمیوه­های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آماده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و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بسته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بندی شده، نوشابه­ها، غذاهای کنسروی و فرآورده های پروتئینی آماده و بسته بندی شده نظیر سوسیس، کالباس و... خودداری کنید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.</a:t>
            </a: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400" dirty="0" smtClean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just" rtl="1"/>
            <a:r>
              <a:rPr lang="fa-IR" sz="1400" dirty="0" smtClean="0">
                <a:solidFill>
                  <a:srgbClr val="FF0000"/>
                </a:solidFill>
                <a:cs typeface="B Titr" panose="00000700000000000000" pitchFamily="2" charset="-78"/>
              </a:rPr>
              <a:t>نکات </a:t>
            </a:r>
            <a:r>
              <a:rPr lang="fa-IR" sz="1400" dirty="0">
                <a:solidFill>
                  <a:srgbClr val="FF0000"/>
                </a:solidFill>
                <a:cs typeface="B Titr" panose="00000700000000000000" pitchFamily="2" charset="-78"/>
              </a:rPr>
              <a:t>مهم:</a:t>
            </a:r>
          </a:p>
          <a:p>
            <a:pPr algn="just" rtl="1"/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افراد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دیابتی در روز باید 6 وعده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غذا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میل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کنند:</a:t>
            </a: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3 وعده غذایی اصلی </a:t>
            </a:r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3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میان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وعده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از حجم غذای اصلی بکاهید و به میان وعده اضافه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تنظیم برنامه غذایی در ساعات منظم و رعایت فواصل غذا خوردن در کنترل قندخون شما مفید می باشد.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افراد مبتلا به دیابت باید روزانه 8 لیوان آب بنوشند.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افراد مبتلا به دیابت باید روزانه از تمام گروه­های غذایی استفاده کنند.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بهترین میوه برای افراد مبتلا به دیابت خیار است.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از روغن­های مایع مخصوصا روغن هسته انگور، زیتون و کنجد استفاده کنید.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تحقیقات نشان می­دهد که مقدار ویتامین </a:t>
            </a:r>
            <a:r>
              <a:rPr lang="en-US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C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 در افراد دیابتی پایین­تر از حد طبیعی </a:t>
            </a:r>
            <a:r>
              <a:rPr lang="fa-IR" sz="12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می­باشد، لذا 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مصرف میوه و سبزی فراوان و همچنین مکمل ویتامین </a:t>
            </a:r>
            <a:r>
              <a:rPr lang="en-US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C</a:t>
            </a:r>
            <a:r>
              <a:rPr lang="fa-IR" sz="1200" b="1" dirty="0">
                <a:solidFill>
                  <a:schemeClr val="bg1"/>
                </a:solidFill>
                <a:cs typeface="B Nazanin" panose="00000400000000000000" pitchFamily="2" charset="-78"/>
              </a:rPr>
              <a:t> زیر نظر پزشک معالج در بعضی افراد لازم است.</a:t>
            </a:r>
            <a:endParaRPr lang="en-US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marL="171450" indent="-171450" algn="just" rtl="1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2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12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807" y="1595887"/>
            <a:ext cx="3217231" cy="16127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1"/>
            <a:r>
              <a:rPr lang="fa-IR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B Titr" panose="00000700000000000000" pitchFamily="2" charset="-78"/>
              </a:rPr>
              <a:t>رژیم غذایی </a:t>
            </a:r>
          </a:p>
          <a:p>
            <a:pPr algn="ctr" rtl="1"/>
            <a:r>
              <a:rPr lang="fa-IR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B Titr" panose="00000700000000000000" pitchFamily="2" charset="-78"/>
              </a:rPr>
              <a:t>در</a:t>
            </a:r>
          </a:p>
          <a:p>
            <a:pPr algn="ctr" rtl="1"/>
            <a:r>
              <a:rPr lang="fa-IR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cs typeface="B Titr" panose="00000700000000000000" pitchFamily="2" charset="-78"/>
              </a:rPr>
              <a:t> بیماران دیابتی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cs typeface="B Titr" panose="000007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9" y="5057942"/>
            <a:ext cx="3200400" cy="17034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Curved Up Ribbon 15"/>
          <p:cNvSpPr/>
          <p:nvPr/>
        </p:nvSpPr>
        <p:spPr>
          <a:xfrm>
            <a:off x="379984" y="3838754"/>
            <a:ext cx="2578876" cy="845389"/>
          </a:xfrm>
          <a:prstGeom prst="ellipseRibbon2">
            <a:avLst>
              <a:gd name="adj1" fmla="val 42347"/>
              <a:gd name="adj2" fmla="val 100000"/>
              <a:gd name="adj3" fmla="val 24745"/>
            </a:avLst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59126" y="4230136"/>
            <a:ext cx="1802921" cy="64633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rtl="1"/>
            <a:r>
              <a:rPr lang="fa-IR" sz="1600" b="1" spc="50" dirty="0" smtClean="0">
                <a:ln w="0"/>
                <a:solidFill>
                  <a:schemeClr val="accent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B Titr" panose="00000700000000000000" pitchFamily="2" charset="-78"/>
              </a:rPr>
              <a:t>تهیه کننده:</a:t>
            </a:r>
          </a:p>
          <a:p>
            <a:pPr algn="ctr" rtl="1"/>
            <a:r>
              <a:rPr lang="fa-IR" sz="1600" b="1" spc="5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B Titr" panose="00000700000000000000" pitchFamily="2" charset="-78"/>
              </a:rPr>
              <a:t>اکرم رشادی</a:t>
            </a:r>
            <a:endParaRPr lang="en-US" sz="1600" b="1" spc="50" dirty="0">
              <a:ln w="0"/>
              <a:solidFill>
                <a:srgbClr val="FF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B Titr" panose="00000700000000000000" pitchFamily="2" charset="-78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4040" y="4727273"/>
            <a:ext cx="2633472" cy="16459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700" y="192564"/>
            <a:ext cx="783771" cy="9144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Custom 1">
      <a:dk1>
        <a:srgbClr val="000000"/>
      </a:dk1>
      <a:lt1>
        <a:srgbClr val="FFFFFF"/>
      </a:lt1>
      <a:dk2>
        <a:srgbClr val="303034"/>
      </a:dk2>
      <a:lt2>
        <a:srgbClr val="DFDFE4"/>
      </a:lt2>
      <a:accent1>
        <a:srgbClr val="00AEEF"/>
      </a:accent1>
      <a:accent2>
        <a:srgbClr val="8CC600"/>
      </a:accent2>
      <a:accent3>
        <a:srgbClr val="FFBE00"/>
      </a:accent3>
      <a:accent4>
        <a:srgbClr val="FF0097"/>
      </a:accent4>
      <a:accent5>
        <a:srgbClr val="0071BC"/>
      </a:accent5>
      <a:accent6>
        <a:srgbClr val="FF8600"/>
      </a:accent6>
      <a:hlink>
        <a:srgbClr val="2424F0"/>
      </a:hlink>
      <a:folHlink>
        <a:srgbClr val="808080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9FF7CA0D-8839-4012-B51C-B152F9BD65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1171</TotalTime>
  <Words>862</Words>
  <Application>Microsoft Office PowerPoint</Application>
  <PresentationFormat>A4 Paper (210x297 mm)</PresentationFormat>
  <Paragraphs>116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 Nazanin</vt:lpstr>
      <vt:lpstr>B Titr</vt:lpstr>
      <vt:lpstr>Calibri Light</vt:lpstr>
      <vt:lpstr>Wingdings</vt:lpstr>
      <vt:lpstr>Metropolitan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Farshid-PC</dc:creator>
  <cp:lastModifiedBy>Mahdiye Darrudi</cp:lastModifiedBy>
  <cp:revision>36</cp:revision>
  <cp:lastPrinted>2017-12-24T15:50:04Z</cp:lastPrinted>
  <dcterms:created xsi:type="dcterms:W3CDTF">2017-02-22T07:26:20Z</dcterms:created>
  <dcterms:modified xsi:type="dcterms:W3CDTF">2017-12-31T05:53:47Z</dcterms:modified>
</cp:coreProperties>
</file>